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8288000" cy="10287000"/>
  <p:notesSz cx="6858000" cy="9144000"/>
  <p:embeddedFontLst>
    <p:embeddedFont>
      <p:font typeface="TAN Aegean" charset="1" panose="00000000000000000000"/>
      <p:regular r:id="rId26"/>
    </p:embeddedFont>
    <p:embeddedFont>
      <p:font typeface="Blosta Script" charset="1" panose="02000507000000020002"/>
      <p:regular r:id="rId27"/>
    </p:embeddedFont>
    <p:embeddedFont>
      <p:font typeface="Cardo" charset="1" panose="02020600000000000000"/>
      <p:regular r:id="rId28"/>
    </p:embeddedFont>
    <p:embeddedFont>
      <p:font typeface="Cardo Bold" charset="1" panose="02020804080000020003"/>
      <p:regular r:id="rId29"/>
    </p:embeddedFont>
    <p:embeddedFont>
      <p:font typeface="Object Sans Bold" charset="1" panose="00000300000000000000"/>
      <p:regular r:id="rId30"/>
    </p:embeddedFont>
    <p:embeddedFont>
      <p:font typeface="Neue Machina Ultra-Bold" charset="1" panose="00000900000000000000"/>
      <p:regular r:id="rId31"/>
    </p:embeddedFont>
    <p:embeddedFont>
      <p:font typeface="Kaushan Script" charset="1" panose="03060602040705080205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9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9.png" Type="http://schemas.openxmlformats.org/officeDocument/2006/relationships/image"/><Relationship Id="rId8" Target="../media/image40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43.png" Type="http://schemas.openxmlformats.org/officeDocument/2006/relationships/image"/><Relationship Id="rId8" Target="../media/image44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45.png" Type="http://schemas.openxmlformats.org/officeDocument/2006/relationships/image"/><Relationship Id="rId8" Target="../media/image4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png" Type="http://schemas.openxmlformats.org/officeDocument/2006/relationships/image"/><Relationship Id="rId4" Target="../media/image1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.pn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27.png" Type="http://schemas.openxmlformats.org/officeDocument/2006/relationships/image"/><Relationship Id="rId5" Target="../media/image28.svg" Type="http://schemas.openxmlformats.org/officeDocument/2006/relationships/image"/><Relationship Id="rId6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4C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29301" y="312233"/>
            <a:ext cx="4829397" cy="3412697"/>
          </a:xfrm>
          <a:custGeom>
            <a:avLst/>
            <a:gdLst/>
            <a:ahLst/>
            <a:cxnLst/>
            <a:rect r="r" b="b" t="t" l="l"/>
            <a:pathLst>
              <a:path h="3412697" w="4829397">
                <a:moveTo>
                  <a:pt x="0" y="0"/>
                </a:moveTo>
                <a:lnTo>
                  <a:pt x="4829398" y="0"/>
                </a:lnTo>
                <a:lnTo>
                  <a:pt x="4829398" y="3412698"/>
                </a:lnTo>
                <a:lnTo>
                  <a:pt x="0" y="341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67607" y="3863764"/>
            <a:ext cx="11552786" cy="25736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45"/>
              </a:lnSpc>
              <a:spcBef>
                <a:spcPct val="0"/>
              </a:spcBef>
            </a:pPr>
            <a:r>
              <a:rPr lang="en-US" sz="15032" spc="1473">
                <a:solidFill>
                  <a:srgbClr val="F0E7D7"/>
                </a:solidFill>
                <a:latin typeface="TAN Aegean"/>
                <a:ea typeface="TAN Aegean"/>
                <a:cs typeface="TAN Aegean"/>
                <a:sym typeface="TAN Aegean"/>
              </a:rPr>
              <a:t>2026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42771" y="5886490"/>
            <a:ext cx="10181889" cy="2228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24"/>
              </a:lnSpc>
            </a:pPr>
            <a:r>
              <a:rPr lang="en-US" sz="12874">
                <a:solidFill>
                  <a:srgbClr val="F0E7D7"/>
                </a:solidFill>
                <a:latin typeface="Blosta Script"/>
                <a:ea typeface="Blosta Script"/>
                <a:cs typeface="Blosta Script"/>
                <a:sym typeface="Blosta Script"/>
              </a:rPr>
              <a:t>Plan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9639300"/>
            <a:ext cx="1828800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pc="-80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08.01.2026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8855145"/>
            <a:ext cx="18288000" cy="37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202" spc="-158">
                <a:solidFill>
                  <a:srgbClr val="F0E7D7"/>
                </a:solidFill>
                <a:latin typeface="Cardo Bold"/>
                <a:ea typeface="Cardo Bold"/>
                <a:cs typeface="Cardo Bold"/>
                <a:sym typeface="Cardo Bold"/>
              </a:rPr>
              <a:t>YASMİN RUSTAMOVA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 flipV="true">
            <a:off x="10726938" y="1938801"/>
            <a:ext cx="4758" cy="6690925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3351656" y="4032739"/>
            <a:ext cx="2040879" cy="3451804"/>
          </a:xfrm>
          <a:custGeom>
            <a:avLst/>
            <a:gdLst/>
            <a:ahLst/>
            <a:cxnLst/>
            <a:rect r="r" b="b" t="t" l="l"/>
            <a:pathLst>
              <a:path h="3451804" w="2040879">
                <a:moveTo>
                  <a:pt x="0" y="0"/>
                </a:moveTo>
                <a:lnTo>
                  <a:pt x="2040879" y="0"/>
                </a:lnTo>
                <a:lnTo>
                  <a:pt x="2040879" y="3451803"/>
                </a:lnTo>
                <a:lnTo>
                  <a:pt x="0" y="34518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Əməkdaşlıq modelləri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92150" y="4246549"/>
            <a:ext cx="39708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ELMI-TƏHSIL LAYIHƏLƏRI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92150" y="521746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BIRGƏ MAARIFLƏNDIRMƏ KAMPANIYALARI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035148" y="3157127"/>
            <a:ext cx="671165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Biz nə təklif edirik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2150" y="623554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ŞƏFFAF TƏRƏFDAŞLIQ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992150" y="725408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UZUNMÜDDƏTLI PLANLAMA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1302685" y="3157127"/>
            <a:ext cx="671165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Sizdən gələn təklifləri gözləyirik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70417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447307" y="431322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447307" y="528413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47307" y="630221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447307" y="7277486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41148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497324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97324" y="41148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7324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26326" y="9440510"/>
            <a:ext cx="2062148" cy="617784"/>
            <a:chOff x="0" y="0"/>
            <a:chExt cx="2749530" cy="8237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6143812" y="1701753"/>
            <a:ext cx="5713959" cy="5713959"/>
          </a:xfrm>
          <a:custGeom>
            <a:avLst/>
            <a:gdLst/>
            <a:ahLst/>
            <a:cxnLst/>
            <a:rect r="r" b="b" t="t" l="l"/>
            <a:pathLst>
              <a:path h="5713959" w="5713959">
                <a:moveTo>
                  <a:pt x="0" y="0"/>
                </a:moveTo>
                <a:lnTo>
                  <a:pt x="5713959" y="0"/>
                </a:lnTo>
                <a:lnTo>
                  <a:pt x="5713959" y="5713959"/>
                </a:lnTo>
                <a:lnTo>
                  <a:pt x="0" y="57139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6287020" y="7040178"/>
            <a:ext cx="5890208" cy="3936622"/>
          </a:xfrm>
          <a:custGeom>
            <a:avLst/>
            <a:gdLst/>
            <a:ahLst/>
            <a:cxnLst/>
            <a:rect r="r" b="b" t="t" l="l"/>
            <a:pathLst>
              <a:path h="3936622" w="5890208">
                <a:moveTo>
                  <a:pt x="0" y="0"/>
                </a:moveTo>
                <a:lnTo>
                  <a:pt x="5890208" y="0"/>
                </a:lnTo>
                <a:lnTo>
                  <a:pt x="5890208" y="3936622"/>
                </a:lnTo>
                <a:lnTo>
                  <a:pt x="0" y="39366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654611" y="544513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PLANLARIMIZ 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5596441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5" y="0"/>
                </a:lnTo>
                <a:lnTo>
                  <a:pt x="1916565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053" t="0" r="-66259" b="-106696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26326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23479" y="0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23479" y="206214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25852" y="4124295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25852" y="6186443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25852" y="825336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223479" y="9371279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254427" y="56713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7341266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5" y="0"/>
                </a:lnTo>
                <a:lnTo>
                  <a:pt x="1468655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7576" y="6707907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383178" y="399228"/>
            <a:ext cx="1045848" cy="1596714"/>
          </a:xfrm>
          <a:custGeom>
            <a:avLst/>
            <a:gdLst/>
            <a:ahLst/>
            <a:cxnLst/>
            <a:rect r="r" b="b" t="t" l="l"/>
            <a:pathLst>
              <a:path h="1596714" w="1045848">
                <a:moveTo>
                  <a:pt x="0" y="0"/>
                </a:moveTo>
                <a:lnTo>
                  <a:pt x="1045848" y="0"/>
                </a:lnTo>
                <a:lnTo>
                  <a:pt x="1045848" y="1596715"/>
                </a:lnTo>
                <a:lnTo>
                  <a:pt x="0" y="15967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44734" y="713398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Practice → AKC Policy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44734" y="266859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CƏMIYYƏT ILK DƏFƏ TƏKCƏ TƏLIMÇI YOX, SIYASƏT FORMALAŞDIRAN QURUM OLUR.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44734" y="363950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MILLI LIPID PROQRAMI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44734" y="461042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SCORE2–AZ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44734" y="558133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KKS MILLI REESTRI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44734" y="655225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QADIN ÜRƏYI – AZƏRBAYCAN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544734" y="7523165"/>
            <a:ext cx="1315356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AKC ARTIQ “KONQRES EDƏN” YOX, ÖLKƏ SƏHIYYƏSINƏ ISTIQAMƏT VERƏN QURUM OLUR.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906102" y="273526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06102" y="370618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06102" y="467709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906102" y="564801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906102" y="6623277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1906102" y="756334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0417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35802" y="8106018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4" y="0"/>
                </a:lnTo>
                <a:lnTo>
                  <a:pt x="1468654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4678" y="7472659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589700" y="362208"/>
            <a:ext cx="1194649" cy="1414483"/>
          </a:xfrm>
          <a:custGeom>
            <a:avLst/>
            <a:gdLst/>
            <a:ahLst/>
            <a:cxnLst/>
            <a:rect r="r" b="b" t="t" l="l"/>
            <a:pathLst>
              <a:path h="1414483" w="1194649">
                <a:moveTo>
                  <a:pt x="0" y="0"/>
                </a:moveTo>
                <a:lnTo>
                  <a:pt x="1194649" y="0"/>
                </a:lnTo>
                <a:lnTo>
                  <a:pt x="1194649" y="1414483"/>
                </a:lnTo>
                <a:lnTo>
                  <a:pt x="0" y="1414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Digital Transformation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92150" y="4246549"/>
            <a:ext cx="39708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AKC RISK PLATFORMASI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2150" y="521746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MOBIL KALKULYATORLAR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35148" y="3157127"/>
            <a:ext cx="671165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Rəqəmsal kardiologiya ili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92150" y="623554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ELEKTRON KLINIK ALƏTLƏR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92150" y="7254084"/>
            <a:ext cx="6309921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GƏNC HƏKIMLƏR ÜÇÜN “DIGITAL LITERACY”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51836" y="8287918"/>
            <a:ext cx="11339594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REGIONDA ILK TAM RƏQƏMSAL KARDIOLOJI CƏMIYYƏT.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187025" y="835459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187025" y="431322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187025" y="528413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187025" y="630221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187025" y="732075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23479" y="0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23479" y="206214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25852" y="4124295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25852" y="6186443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25852" y="825336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223479" y="9371279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254427" y="56713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7341266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5" y="0"/>
                </a:lnTo>
                <a:lnTo>
                  <a:pt x="1468655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7576" y="6707907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8180" y="490783"/>
            <a:ext cx="1142075" cy="1413605"/>
          </a:xfrm>
          <a:custGeom>
            <a:avLst/>
            <a:gdLst/>
            <a:ahLst/>
            <a:cxnLst/>
            <a:rect r="r" b="b" t="t" l="l"/>
            <a:pathLst>
              <a:path h="1413605" w="1142075">
                <a:moveTo>
                  <a:pt x="0" y="0"/>
                </a:moveTo>
                <a:lnTo>
                  <a:pt x="1142076" y="0"/>
                </a:lnTo>
                <a:lnTo>
                  <a:pt x="1142076" y="1413605"/>
                </a:lnTo>
                <a:lnTo>
                  <a:pt x="0" y="14136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44734" y="713398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Young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44734" y="363950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1 SENIOR → 2 JUNIOR MODELI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44734" y="461042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PRAKTIK MENTORLUQ (CASE, CMR, KLINIK QƏRAR)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44734" y="558133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ESC/HFA/EACVI YOL XƏRITƏSI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44734" y="655225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GƏNC HƏKIMLƏR ÜÇÜN SERTIFIKATLAR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44734" y="752316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FORMAL DEYIL, REAL MENTORLUQ.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20859" y="2519818"/>
            <a:ext cx="671165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Gənclərə real yol açmaq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930426" y="758984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30426" y="370618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30426" y="4643346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930426" y="564801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930426" y="661892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0417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35802" y="8106018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4" y="0"/>
                </a:lnTo>
                <a:lnTo>
                  <a:pt x="1468654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4678" y="7472659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396103" y="418448"/>
            <a:ext cx="1373813" cy="1553795"/>
          </a:xfrm>
          <a:custGeom>
            <a:avLst/>
            <a:gdLst/>
            <a:ahLst/>
            <a:cxnLst/>
            <a:rect r="r" b="b" t="t" l="l"/>
            <a:pathLst>
              <a:path h="1553795" w="1373813">
                <a:moveTo>
                  <a:pt x="0" y="0"/>
                </a:moveTo>
                <a:lnTo>
                  <a:pt x="1373813" y="0"/>
                </a:lnTo>
                <a:lnTo>
                  <a:pt x="1373813" y="1553795"/>
                </a:lnTo>
                <a:lnTo>
                  <a:pt x="0" y="1553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Registry Era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92150" y="4246549"/>
            <a:ext cx="39708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OKS REESTRI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2150" y="521746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HF REESTRI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35148" y="3157127"/>
            <a:ext cx="940874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“Ölçmədiyimizi idarə edə bilmərik”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92150" y="623554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LIPID REESTRI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92150" y="7254084"/>
            <a:ext cx="6309921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QADINLARDA ÜDX ALT-REGISTRI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51836" y="8287918"/>
            <a:ext cx="11339594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AKC QƏRARLARINI REAL MILLI DATA ÜZƏRINDƏ QURUR.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3232431" y="835459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232431" y="431322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232431" y="528413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232431" y="630221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232431" y="7320759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6223479" y="0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23479" y="206214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25852" y="4124295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225852" y="6186443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225852" y="825336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6223479" y="9371279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6254427" y="56713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28700" y="7341266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5" y="0"/>
                </a:lnTo>
                <a:lnTo>
                  <a:pt x="1468655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17576" y="6707907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03664" y="409559"/>
            <a:ext cx="1331108" cy="1576052"/>
          </a:xfrm>
          <a:custGeom>
            <a:avLst/>
            <a:gdLst/>
            <a:ahLst/>
            <a:cxnLst/>
            <a:rect r="r" b="b" t="t" l="l"/>
            <a:pathLst>
              <a:path h="1576052" w="1331108">
                <a:moveTo>
                  <a:pt x="0" y="0"/>
                </a:moveTo>
                <a:lnTo>
                  <a:pt x="1331108" y="0"/>
                </a:lnTo>
                <a:lnTo>
                  <a:pt x="1331108" y="1576052"/>
                </a:lnTo>
                <a:lnTo>
                  <a:pt x="0" y="15760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544734" y="713398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International Voice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544734" y="363950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ESC ILƏ BIRGƏ SESSIYALAR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544734" y="461042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CAUCASUS–CENTRAL ASIA FORUM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44734" y="558133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BIRGƏ GUIDELINE ADAPTATION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44734" y="6552250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AKC ADINDAN BEYNƏLXALQ MÖVQE SƏNƏDLƏRI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544734" y="7523165"/>
            <a:ext cx="1315356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AKC “TƏDBIR IŞTIRAKÇISI” YOX, TƏRƏFDAŞ OLUR.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020859" y="2519818"/>
            <a:ext cx="671165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Azərbaycan kardiologiyasının səsi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954184" y="758984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54184" y="370282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54184" y="467709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954184" y="564801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1954184" y="6623277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0417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335802" y="9041656"/>
            <a:ext cx="1468655" cy="1152282"/>
          </a:xfrm>
          <a:custGeom>
            <a:avLst/>
            <a:gdLst/>
            <a:ahLst/>
            <a:cxnLst/>
            <a:rect r="r" b="b" t="t" l="l"/>
            <a:pathLst>
              <a:path h="1152282" w="1468655">
                <a:moveTo>
                  <a:pt x="0" y="0"/>
                </a:moveTo>
                <a:lnTo>
                  <a:pt x="1468654" y="0"/>
                </a:lnTo>
                <a:lnTo>
                  <a:pt x="1468654" y="1152282"/>
                </a:lnTo>
                <a:lnTo>
                  <a:pt x="0" y="1152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424678" y="8408297"/>
            <a:ext cx="903283" cy="1019219"/>
          </a:xfrm>
          <a:custGeom>
            <a:avLst/>
            <a:gdLst/>
            <a:ahLst/>
            <a:cxnLst/>
            <a:rect r="r" b="b" t="t" l="l"/>
            <a:pathLst>
              <a:path h="1019219" w="903283">
                <a:moveTo>
                  <a:pt x="0" y="0"/>
                </a:moveTo>
                <a:lnTo>
                  <a:pt x="903283" y="0"/>
                </a:lnTo>
                <a:lnTo>
                  <a:pt x="903283" y="1019219"/>
                </a:lnTo>
                <a:lnTo>
                  <a:pt x="0" y="101921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2480540" y="280709"/>
            <a:ext cx="1323916" cy="1588699"/>
          </a:xfrm>
          <a:custGeom>
            <a:avLst/>
            <a:gdLst/>
            <a:ahLst/>
            <a:cxnLst/>
            <a:rect r="r" b="b" t="t" l="l"/>
            <a:pathLst>
              <a:path h="1588699" w="1323916">
                <a:moveTo>
                  <a:pt x="0" y="0"/>
                </a:moveTo>
                <a:lnTo>
                  <a:pt x="1323916" y="0"/>
                </a:lnTo>
                <a:lnTo>
                  <a:pt x="1323916" y="1588699"/>
                </a:lnTo>
                <a:lnTo>
                  <a:pt x="0" y="15886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 → içtimayətə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992150" y="3403792"/>
            <a:ext cx="962758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“ÖZ RISKINI BIL” KAMPANIYASI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992150" y="4269471"/>
            <a:ext cx="1326715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MƏKTƏBLƏRDƏ ÜRƏK SAĞLAMLIĞI – SIQARETIN ÇƏKMƏMƏYI VƏ S.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35148" y="2314369"/>
            <a:ext cx="9408744" cy="5734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b="true" sz="3300" spc="-99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Həkimdən xalqa çıxış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992150" y="5240386"/>
            <a:ext cx="13732885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SOSIAL MEDIA + TV (RADIO REKLAM – SIQARET? BU GÜN TƏZYIQINI ÖLÇDÜNMÜ?)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992150" y="6211302"/>
            <a:ext cx="14019302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HƏYAT TƏRZI DƏYIŞDIRILMƏSI KAMPANIYASI (QIDALANMA- ZEYTUN YAĞI, DUZUN AZALTMASI, FIZIKI HƏRƏKƏT, (FITNESS ZALLAR))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851836" y="9223556"/>
            <a:ext cx="11339594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FƏRQ: AKC ICTIMAIYYƏT ÜÇÜN GÖRÜNƏN VƏ ANLAŞILAN QURUM OLUR.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92150" y="7380696"/>
            <a:ext cx="13732885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SADƏ DILDƏ, DÜZGÜN MESAJ – AKC IG VƏ FB VIDEOLAR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992150" y="8252641"/>
            <a:ext cx="1401930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İCD IÇTIMAYI YERLƏRDƏ 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3261286" y="929023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3261286" y="3470467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3261286" y="4336146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3261286" y="530706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3261286" y="648276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261286" y="739135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3261286" y="8319316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19951"/>
            <a:chOff x="0" y="0"/>
            <a:chExt cx="4434708" cy="1260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08" cy="126084"/>
            </a:xfrm>
            <a:custGeom>
              <a:avLst/>
              <a:gdLst/>
              <a:ahLst/>
              <a:cxnLst/>
              <a:rect r="r" b="b" t="t" l="l"/>
              <a:pathLst>
                <a:path h="126084" w="4434708">
                  <a:moveTo>
                    <a:pt x="0" y="0"/>
                  </a:moveTo>
                  <a:lnTo>
                    <a:pt x="4434708" y="0"/>
                  </a:lnTo>
                  <a:lnTo>
                    <a:pt x="4434708" y="126084"/>
                  </a:lnTo>
                  <a:lnTo>
                    <a:pt x="0" y="126084"/>
                  </a:lnTo>
                  <a:close/>
                </a:path>
              </a:pathLst>
            </a:custGeom>
            <a:solidFill>
              <a:srgbClr val="CFB39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34708" cy="173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295111" y="2285668"/>
            <a:ext cx="3787346" cy="2504776"/>
            <a:chOff x="0" y="0"/>
            <a:chExt cx="1401233" cy="926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95111" y="1028700"/>
            <a:ext cx="3787346" cy="911825"/>
            <a:chOff x="0" y="0"/>
            <a:chExt cx="1401233" cy="3373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536618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YANVAR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0" y="9767049"/>
            <a:ext cx="18288000" cy="519951"/>
            <a:chOff x="0" y="0"/>
            <a:chExt cx="4434708" cy="1260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4708" cy="126084"/>
            </a:xfrm>
            <a:custGeom>
              <a:avLst/>
              <a:gdLst/>
              <a:ahLst/>
              <a:cxnLst/>
              <a:rect r="r" b="b" t="t" l="l"/>
              <a:pathLst>
                <a:path h="126084" w="4434708">
                  <a:moveTo>
                    <a:pt x="0" y="0"/>
                  </a:moveTo>
                  <a:lnTo>
                    <a:pt x="4434708" y="0"/>
                  </a:lnTo>
                  <a:lnTo>
                    <a:pt x="4434708" y="126084"/>
                  </a:lnTo>
                  <a:lnTo>
                    <a:pt x="0" y="126084"/>
                  </a:lnTo>
                  <a:close/>
                </a:path>
              </a:pathLst>
            </a:custGeom>
            <a:solidFill>
              <a:srgbClr val="CFB39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4434708" cy="173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295111" y="6654843"/>
            <a:ext cx="3787346" cy="2504776"/>
            <a:chOff x="0" y="0"/>
            <a:chExt cx="1401233" cy="9267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295111" y="5397875"/>
            <a:ext cx="3787346" cy="911825"/>
            <a:chOff x="0" y="0"/>
            <a:chExt cx="1401233" cy="3373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536618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APREL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125649" y="2285668"/>
            <a:ext cx="3787346" cy="2504776"/>
            <a:chOff x="0" y="0"/>
            <a:chExt cx="1401233" cy="92671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125649" y="1028700"/>
            <a:ext cx="3787346" cy="911825"/>
            <a:chOff x="0" y="0"/>
            <a:chExt cx="1401233" cy="33735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8367156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FEVRAL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8125649" y="6654843"/>
            <a:ext cx="3787346" cy="2504776"/>
            <a:chOff x="0" y="0"/>
            <a:chExt cx="1401233" cy="92671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25649" y="5397875"/>
            <a:ext cx="3787346" cy="911825"/>
            <a:chOff x="0" y="0"/>
            <a:chExt cx="1401233" cy="33735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8367156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MAY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075045" y="2285668"/>
            <a:ext cx="3787346" cy="2504776"/>
            <a:chOff x="0" y="0"/>
            <a:chExt cx="1401233" cy="92671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3075045" y="1028700"/>
            <a:ext cx="3787346" cy="911825"/>
            <a:chOff x="0" y="0"/>
            <a:chExt cx="1401233" cy="33735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3316552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MART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3075045" y="6654843"/>
            <a:ext cx="3787346" cy="2504776"/>
            <a:chOff x="0" y="0"/>
            <a:chExt cx="1401233" cy="92671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3075045" y="5397875"/>
            <a:ext cx="3787346" cy="911825"/>
            <a:chOff x="0" y="0"/>
            <a:chExt cx="1401233" cy="33735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13316552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İYUN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183284" y="2752410"/>
            <a:ext cx="3672077" cy="1150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8"/>
              </a:lnSpc>
              <a:spcBef>
                <a:spcPct val="0"/>
              </a:spcBef>
            </a:pPr>
            <a:r>
              <a:rPr lang="en-US" sz="20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KARDIOMETABOLIK SINDROM VƏ NADIR XƏSTƏLIKLƏRI KONFRANSI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424790" y="2304102"/>
            <a:ext cx="3189064" cy="45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78">
                <a:solidFill>
                  <a:srgbClr val="CE3638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20-21 Fevral 2026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13123155" y="2695260"/>
            <a:ext cx="3672077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AZ.TIBBINDƏ GÜCLÜ QADINLAR GÖRÜŞÜ</a:t>
            </a:r>
          </a:p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İÇTIMAI-SOSIAL LAYIHƏ</a:t>
            </a:r>
          </a:p>
        </p:txBody>
      </p:sp>
      <p:sp>
        <p:nvSpPr>
          <p:cNvPr name="TextBox 53" id="53"/>
          <p:cNvSpPr txBox="true"/>
          <p:nvPr/>
        </p:nvSpPr>
        <p:spPr>
          <a:xfrm rot="0">
            <a:off x="13364662" y="2304102"/>
            <a:ext cx="3189064" cy="45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78">
                <a:solidFill>
                  <a:srgbClr val="CE3638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3 Mart 2026</a:t>
            </a:r>
          </a:p>
        </p:txBody>
      </p:sp>
      <p:sp>
        <p:nvSpPr>
          <p:cNvPr name="TextBox 54" id="54"/>
          <p:cNvSpPr txBox="true"/>
          <p:nvPr/>
        </p:nvSpPr>
        <p:spPr>
          <a:xfrm rot="0">
            <a:off x="13364662" y="4111630"/>
            <a:ext cx="3189064" cy="38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-66">
                <a:solidFill>
                  <a:srgbClr val="315B5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3 Mart 2026</a:t>
            </a:r>
          </a:p>
        </p:txBody>
      </p:sp>
      <p:sp>
        <p:nvSpPr>
          <p:cNvPr name="TextBox 55" id="55"/>
          <p:cNvSpPr txBox="true"/>
          <p:nvPr/>
        </p:nvSpPr>
        <p:spPr>
          <a:xfrm rot="0">
            <a:off x="13075045" y="4446272"/>
            <a:ext cx="3787346" cy="31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7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İCLAS-GƏNCƏ </a:t>
            </a:r>
          </a:p>
        </p:txBody>
      </p:sp>
      <p:sp>
        <p:nvSpPr>
          <p:cNvPr name="TextBox 56" id="56"/>
          <p:cNvSpPr txBox="true"/>
          <p:nvPr/>
        </p:nvSpPr>
        <p:spPr>
          <a:xfrm rot="0">
            <a:off x="8472900" y="6766899"/>
            <a:ext cx="3189064" cy="38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-66">
                <a:solidFill>
                  <a:srgbClr val="315B5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16 May 2026</a:t>
            </a:r>
          </a:p>
        </p:txBody>
      </p:sp>
      <p:sp>
        <p:nvSpPr>
          <p:cNvPr name="TextBox 57" id="57"/>
          <p:cNvSpPr txBox="true"/>
          <p:nvPr/>
        </p:nvSpPr>
        <p:spPr>
          <a:xfrm rot="0">
            <a:off x="8125649" y="7101542"/>
            <a:ext cx="3787346" cy="31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7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İCLAS-LƏNKƏRAN</a:t>
            </a:r>
          </a:p>
        </p:txBody>
      </p:sp>
      <p:grpSp>
        <p:nvGrpSpPr>
          <p:cNvPr name="Group 58" id="58"/>
          <p:cNvGrpSpPr/>
          <p:nvPr/>
        </p:nvGrpSpPr>
        <p:grpSpPr>
          <a:xfrm rot="0">
            <a:off x="7940404" y="9502519"/>
            <a:ext cx="2062148" cy="617784"/>
            <a:chOff x="0" y="0"/>
            <a:chExt cx="2749530" cy="823712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10854033" y="1084978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64" id="64"/>
          <p:cNvSpPr/>
          <p:nvPr/>
        </p:nvSpPr>
        <p:spPr>
          <a:xfrm flipH="false" flipV="false" rot="0">
            <a:off x="15745795" y="1134524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7" y="0"/>
                </a:lnTo>
                <a:lnTo>
                  <a:pt x="1001327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10796399" y="5462992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7" y="0"/>
                </a:lnTo>
                <a:lnTo>
                  <a:pt x="1001327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15793904" y="5503699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TextBox 67" id="67"/>
          <p:cNvSpPr txBox="true"/>
          <p:nvPr/>
        </p:nvSpPr>
        <p:spPr>
          <a:xfrm rot="0">
            <a:off x="13075045" y="7082492"/>
            <a:ext cx="378734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ÜRƏK ÇATIŞMALIĞI</a:t>
            </a:r>
          </a:p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KONQRESİ</a:t>
            </a:r>
          </a:p>
        </p:txBody>
      </p:sp>
      <p:sp>
        <p:nvSpPr>
          <p:cNvPr name="TextBox 68" id="68"/>
          <p:cNvSpPr txBox="true"/>
          <p:nvPr/>
        </p:nvSpPr>
        <p:spPr>
          <a:xfrm rot="0">
            <a:off x="13075045" y="6662124"/>
            <a:ext cx="3787346" cy="45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78">
                <a:solidFill>
                  <a:srgbClr val="CE3638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5-6 İyun 2026</a:t>
            </a:r>
          </a:p>
        </p:txBody>
      </p:sp>
      <p:sp>
        <p:nvSpPr>
          <p:cNvPr name="Freeform 69" id="69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2" id="72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3" id="73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4" id="74"/>
          <p:cNvGrpSpPr/>
          <p:nvPr/>
        </p:nvGrpSpPr>
        <p:grpSpPr>
          <a:xfrm rot="5400000">
            <a:off x="-2397522" y="4542063"/>
            <a:ext cx="6857192" cy="1221865"/>
            <a:chOff x="0" y="0"/>
            <a:chExt cx="512603" cy="91339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0" y="0"/>
              <a:ext cx="512603" cy="91339"/>
            </a:xfrm>
            <a:custGeom>
              <a:avLst/>
              <a:gdLst/>
              <a:ahLst/>
              <a:cxnLst/>
              <a:rect r="r" b="b" t="t" l="l"/>
              <a:pathLst>
                <a:path h="91339" w="512603">
                  <a:moveTo>
                    <a:pt x="45670" y="0"/>
                  </a:moveTo>
                  <a:lnTo>
                    <a:pt x="466933" y="0"/>
                  </a:lnTo>
                  <a:cubicBezTo>
                    <a:pt x="492156" y="0"/>
                    <a:pt x="512603" y="20447"/>
                    <a:pt x="512603" y="45670"/>
                  </a:cubicBezTo>
                  <a:lnTo>
                    <a:pt x="512603" y="45670"/>
                  </a:lnTo>
                  <a:cubicBezTo>
                    <a:pt x="512603" y="57782"/>
                    <a:pt x="507791" y="69398"/>
                    <a:pt x="499226" y="77963"/>
                  </a:cubicBezTo>
                  <a:cubicBezTo>
                    <a:pt x="490662" y="86528"/>
                    <a:pt x="479045" y="91339"/>
                    <a:pt x="466933" y="91339"/>
                  </a:cubicBezTo>
                  <a:lnTo>
                    <a:pt x="45670" y="91339"/>
                  </a:lnTo>
                  <a:cubicBezTo>
                    <a:pt x="20447" y="91339"/>
                    <a:pt x="0" y="70892"/>
                    <a:pt x="0" y="45670"/>
                  </a:cubicBezTo>
                  <a:lnTo>
                    <a:pt x="0" y="45670"/>
                  </a:lnTo>
                  <a:cubicBezTo>
                    <a:pt x="0" y="20447"/>
                    <a:pt x="20447" y="0"/>
                    <a:pt x="45670" y="0"/>
                  </a:cubicBezTo>
                  <a:close/>
                </a:path>
              </a:pathLst>
            </a:custGeom>
            <a:solidFill>
              <a:srgbClr val="F0E7D7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0" y="-66675"/>
              <a:ext cx="512603" cy="158014"/>
            </a:xfrm>
            <a:prstGeom prst="rect">
              <a:avLst/>
            </a:prstGeom>
          </p:spPr>
          <p:txBody>
            <a:bodyPr anchor="ctr" rtlCol="false" tIns="178979" lIns="178979" bIns="178979" rIns="178979"/>
            <a:lstStyle/>
            <a:p>
              <a:pPr algn="ctr">
                <a:lnSpc>
                  <a:spcPts val="3228"/>
                </a:lnSpc>
              </a:pPr>
            </a:p>
          </p:txBody>
        </p:sp>
      </p:grpSp>
      <p:sp>
        <p:nvSpPr>
          <p:cNvPr name="TextBox 77" id="77"/>
          <p:cNvSpPr txBox="true"/>
          <p:nvPr/>
        </p:nvSpPr>
        <p:spPr>
          <a:xfrm rot="-5400000">
            <a:off x="-2751158" y="4725194"/>
            <a:ext cx="7265390" cy="903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12"/>
              </a:lnSpc>
            </a:pPr>
            <a:r>
              <a:rPr lang="en-US" b="true" sz="5294" spc="3081">
                <a:solidFill>
                  <a:srgbClr val="000000"/>
                </a:solidFill>
                <a:latin typeface="Cardo Bold"/>
                <a:ea typeface="Cardo Bold"/>
                <a:cs typeface="Cardo Bold"/>
                <a:sym typeface="Cardo Bold"/>
              </a:rPr>
              <a:t>İLK 6 AY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519951"/>
            <a:chOff x="0" y="0"/>
            <a:chExt cx="4434708" cy="1260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4708" cy="126084"/>
            </a:xfrm>
            <a:custGeom>
              <a:avLst/>
              <a:gdLst/>
              <a:ahLst/>
              <a:cxnLst/>
              <a:rect r="r" b="b" t="t" l="l"/>
              <a:pathLst>
                <a:path h="126084" w="4434708">
                  <a:moveTo>
                    <a:pt x="0" y="0"/>
                  </a:moveTo>
                  <a:lnTo>
                    <a:pt x="4434708" y="0"/>
                  </a:lnTo>
                  <a:lnTo>
                    <a:pt x="4434708" y="126084"/>
                  </a:lnTo>
                  <a:lnTo>
                    <a:pt x="0" y="126084"/>
                  </a:lnTo>
                  <a:close/>
                </a:path>
              </a:pathLst>
            </a:custGeom>
            <a:solidFill>
              <a:srgbClr val="CFB39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434708" cy="173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295111" y="2285668"/>
            <a:ext cx="3787346" cy="2504776"/>
            <a:chOff x="0" y="0"/>
            <a:chExt cx="1401233" cy="92671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3295111" y="1028700"/>
            <a:ext cx="3787346" cy="911825"/>
            <a:chOff x="0" y="0"/>
            <a:chExt cx="1401233" cy="33735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536618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IYUL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0" y="9767049"/>
            <a:ext cx="18288000" cy="519951"/>
            <a:chOff x="0" y="0"/>
            <a:chExt cx="4434708" cy="126084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34708" cy="126084"/>
            </a:xfrm>
            <a:custGeom>
              <a:avLst/>
              <a:gdLst/>
              <a:ahLst/>
              <a:cxnLst/>
              <a:rect r="r" b="b" t="t" l="l"/>
              <a:pathLst>
                <a:path h="126084" w="4434708">
                  <a:moveTo>
                    <a:pt x="0" y="0"/>
                  </a:moveTo>
                  <a:lnTo>
                    <a:pt x="4434708" y="0"/>
                  </a:lnTo>
                  <a:lnTo>
                    <a:pt x="4434708" y="126084"/>
                  </a:lnTo>
                  <a:lnTo>
                    <a:pt x="0" y="126084"/>
                  </a:lnTo>
                  <a:close/>
                </a:path>
              </a:pathLst>
            </a:custGeom>
            <a:solidFill>
              <a:srgbClr val="CFB397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4434708" cy="1737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3295111" y="6654843"/>
            <a:ext cx="3787346" cy="2504776"/>
            <a:chOff x="0" y="0"/>
            <a:chExt cx="1401233" cy="92671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3295111" y="5397875"/>
            <a:ext cx="3787346" cy="911825"/>
            <a:chOff x="0" y="0"/>
            <a:chExt cx="1401233" cy="33735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3536618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OKTYABR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8125649" y="2285668"/>
            <a:ext cx="3787346" cy="2504776"/>
            <a:chOff x="0" y="0"/>
            <a:chExt cx="1401233" cy="92671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8125649" y="1028700"/>
            <a:ext cx="3787346" cy="911825"/>
            <a:chOff x="0" y="0"/>
            <a:chExt cx="1401233" cy="33735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8367156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AVQUST</a:t>
            </a:r>
          </a:p>
        </p:txBody>
      </p:sp>
      <p:grpSp>
        <p:nvGrpSpPr>
          <p:cNvPr name="Group 29" id="29"/>
          <p:cNvGrpSpPr/>
          <p:nvPr/>
        </p:nvGrpSpPr>
        <p:grpSpPr>
          <a:xfrm rot="0">
            <a:off x="8125649" y="6654843"/>
            <a:ext cx="3787346" cy="2504776"/>
            <a:chOff x="0" y="0"/>
            <a:chExt cx="1401233" cy="92671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8125649" y="5397875"/>
            <a:ext cx="3787346" cy="911825"/>
            <a:chOff x="0" y="0"/>
            <a:chExt cx="1401233" cy="33735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4" id="34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35" id="35"/>
          <p:cNvSpPr txBox="true"/>
          <p:nvPr/>
        </p:nvSpPr>
        <p:spPr>
          <a:xfrm rot="0">
            <a:off x="8367156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NOYABR</a:t>
            </a:r>
          </a:p>
        </p:txBody>
      </p:sp>
      <p:grpSp>
        <p:nvGrpSpPr>
          <p:cNvPr name="Group 36" id="36"/>
          <p:cNvGrpSpPr/>
          <p:nvPr/>
        </p:nvGrpSpPr>
        <p:grpSpPr>
          <a:xfrm rot="0">
            <a:off x="13075045" y="2285668"/>
            <a:ext cx="3787346" cy="2504776"/>
            <a:chOff x="0" y="0"/>
            <a:chExt cx="1401233" cy="92671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8" id="38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3075045" y="1028700"/>
            <a:ext cx="3787346" cy="911825"/>
            <a:chOff x="0" y="0"/>
            <a:chExt cx="1401233" cy="33735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1" id="41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2" id="42"/>
          <p:cNvSpPr txBox="true"/>
          <p:nvPr/>
        </p:nvSpPr>
        <p:spPr>
          <a:xfrm rot="0">
            <a:off x="13316552" y="1084487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SENTYABR</a:t>
            </a:r>
          </a:p>
        </p:txBody>
      </p:sp>
      <p:grpSp>
        <p:nvGrpSpPr>
          <p:cNvPr name="Group 43" id="43"/>
          <p:cNvGrpSpPr/>
          <p:nvPr/>
        </p:nvGrpSpPr>
        <p:grpSpPr>
          <a:xfrm rot="0">
            <a:off x="13075045" y="6654843"/>
            <a:ext cx="3787346" cy="2504776"/>
            <a:chOff x="0" y="0"/>
            <a:chExt cx="1401233" cy="926711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401233" cy="926711"/>
            </a:xfrm>
            <a:custGeom>
              <a:avLst/>
              <a:gdLst/>
              <a:ahLst/>
              <a:cxnLst/>
              <a:rect r="r" b="b" t="t" l="l"/>
              <a:pathLst>
                <a:path h="926711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926711"/>
                  </a:lnTo>
                  <a:lnTo>
                    <a:pt x="0" y="926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47625"/>
              <a:ext cx="1401233" cy="9743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1702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6" id="46"/>
          <p:cNvGrpSpPr/>
          <p:nvPr/>
        </p:nvGrpSpPr>
        <p:grpSpPr>
          <a:xfrm rot="0">
            <a:off x="13075045" y="5397875"/>
            <a:ext cx="3787346" cy="911825"/>
            <a:chOff x="0" y="0"/>
            <a:chExt cx="1401233" cy="337355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1401233" cy="337355"/>
            </a:xfrm>
            <a:custGeom>
              <a:avLst/>
              <a:gdLst/>
              <a:ahLst/>
              <a:cxnLst/>
              <a:rect r="r" b="b" t="t" l="l"/>
              <a:pathLst>
                <a:path h="337355" w="1401233">
                  <a:moveTo>
                    <a:pt x="0" y="0"/>
                  </a:moveTo>
                  <a:lnTo>
                    <a:pt x="1401233" y="0"/>
                  </a:lnTo>
                  <a:lnTo>
                    <a:pt x="1401233" y="337355"/>
                  </a:lnTo>
                  <a:lnTo>
                    <a:pt x="0" y="337355"/>
                  </a:lnTo>
                  <a:close/>
                </a:path>
              </a:pathLst>
            </a:custGeom>
            <a:solidFill>
              <a:srgbClr val="FEFCF1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48" id="48"/>
            <p:cNvSpPr txBox="true"/>
            <p:nvPr/>
          </p:nvSpPr>
          <p:spPr>
            <a:xfrm>
              <a:off x="0" y="-123825"/>
              <a:ext cx="1401233" cy="461180"/>
            </a:xfrm>
            <a:prstGeom prst="rect">
              <a:avLst/>
            </a:prstGeom>
          </p:spPr>
          <p:txBody>
            <a:bodyPr anchor="ctr" rtlCol="false" tIns="25400" lIns="25400" bIns="25400" rIns="25400"/>
            <a:lstStyle/>
            <a:p>
              <a:pPr algn="ctr" marL="0" indent="0" lvl="0">
                <a:lnSpc>
                  <a:spcPts val="8400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49" id="49"/>
          <p:cNvSpPr txBox="true"/>
          <p:nvPr/>
        </p:nvSpPr>
        <p:spPr>
          <a:xfrm rot="0">
            <a:off x="13316552" y="5453662"/>
            <a:ext cx="3430570" cy="7864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78"/>
              </a:lnSpc>
              <a:spcBef>
                <a:spcPct val="0"/>
              </a:spcBef>
            </a:pPr>
            <a:r>
              <a:rPr lang="en-US" b="true" sz="4555">
                <a:solidFill>
                  <a:srgbClr val="000000"/>
                </a:solidFill>
                <a:latin typeface="Neue Machina Ultra-Bold"/>
                <a:ea typeface="Neue Machina Ultra-Bold"/>
                <a:cs typeface="Neue Machina Ultra-Bold"/>
                <a:sym typeface="Neue Machina Ultra-Bold"/>
              </a:rPr>
              <a:t>DEKABR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13123155" y="2695260"/>
            <a:ext cx="3672077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GƏNC KARDIOLOQLAR FORUMU </a:t>
            </a:r>
          </a:p>
        </p:txBody>
      </p:sp>
      <p:sp>
        <p:nvSpPr>
          <p:cNvPr name="TextBox 51" id="51"/>
          <p:cNvSpPr txBox="true"/>
          <p:nvPr/>
        </p:nvSpPr>
        <p:spPr>
          <a:xfrm rot="0">
            <a:off x="8472900" y="6766899"/>
            <a:ext cx="3189064" cy="38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-66">
                <a:solidFill>
                  <a:srgbClr val="315B5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14 Noyabr 2026</a:t>
            </a:r>
          </a:p>
        </p:txBody>
      </p:sp>
      <p:sp>
        <p:nvSpPr>
          <p:cNvPr name="TextBox 52" id="52"/>
          <p:cNvSpPr txBox="true"/>
          <p:nvPr/>
        </p:nvSpPr>
        <p:spPr>
          <a:xfrm rot="0">
            <a:off x="8125649" y="7101542"/>
            <a:ext cx="3787346" cy="31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7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İCLAS-QƏBƏLƏ</a:t>
            </a:r>
          </a:p>
        </p:txBody>
      </p:sp>
      <p:grpSp>
        <p:nvGrpSpPr>
          <p:cNvPr name="Group 53" id="53"/>
          <p:cNvGrpSpPr/>
          <p:nvPr/>
        </p:nvGrpSpPr>
        <p:grpSpPr>
          <a:xfrm rot="0">
            <a:off x="7940404" y="9502519"/>
            <a:ext cx="2062148" cy="617784"/>
            <a:chOff x="0" y="0"/>
            <a:chExt cx="2749530" cy="823712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58" id="58"/>
          <p:cNvSpPr/>
          <p:nvPr/>
        </p:nvSpPr>
        <p:spPr>
          <a:xfrm flipH="false" flipV="false" rot="0">
            <a:off x="7082457" y="5503699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59" id="59"/>
          <p:cNvSpPr/>
          <p:nvPr/>
        </p:nvSpPr>
        <p:spPr>
          <a:xfrm flipH="false" flipV="false" rot="0">
            <a:off x="16862391" y="1093817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60" id="60"/>
          <p:cNvSpPr/>
          <p:nvPr/>
        </p:nvSpPr>
        <p:spPr>
          <a:xfrm flipH="false" flipV="false" rot="0">
            <a:off x="11993356" y="5503699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Freeform 61" id="61"/>
          <p:cNvSpPr/>
          <p:nvPr/>
        </p:nvSpPr>
        <p:spPr>
          <a:xfrm flipH="false" flipV="false" rot="0">
            <a:off x="16900491" y="5503699"/>
            <a:ext cx="1001328" cy="781590"/>
          </a:xfrm>
          <a:custGeom>
            <a:avLst/>
            <a:gdLst/>
            <a:ahLst/>
            <a:cxnLst/>
            <a:rect r="r" b="b" t="t" l="l"/>
            <a:pathLst>
              <a:path h="781590" w="1001328">
                <a:moveTo>
                  <a:pt x="0" y="0"/>
                </a:moveTo>
                <a:lnTo>
                  <a:pt x="1001328" y="0"/>
                </a:lnTo>
                <a:lnTo>
                  <a:pt x="1001328" y="781590"/>
                </a:lnTo>
                <a:lnTo>
                  <a:pt x="0" y="7815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053" t="0" r="-66259" b="-106696"/>
            </a:stretch>
          </a:blipFill>
        </p:spPr>
      </p:sp>
      <p:sp>
        <p:nvSpPr>
          <p:cNvPr name="TextBox 62" id="62"/>
          <p:cNvSpPr txBox="true"/>
          <p:nvPr/>
        </p:nvSpPr>
        <p:spPr>
          <a:xfrm rot="0">
            <a:off x="13075045" y="7082492"/>
            <a:ext cx="3787346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MİLLİ KONQRES</a:t>
            </a:r>
          </a:p>
        </p:txBody>
      </p:sp>
      <p:sp>
        <p:nvSpPr>
          <p:cNvPr name="TextBox 63" id="63"/>
          <p:cNvSpPr txBox="true"/>
          <p:nvPr/>
        </p:nvSpPr>
        <p:spPr>
          <a:xfrm rot="0">
            <a:off x="13075045" y="6662124"/>
            <a:ext cx="3787346" cy="45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78">
                <a:solidFill>
                  <a:srgbClr val="CE3638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4-5 Dekabr 2026</a:t>
            </a:r>
          </a:p>
        </p:txBody>
      </p:sp>
      <p:sp>
        <p:nvSpPr>
          <p:cNvPr name="Freeform 64" id="64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5" id="65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6" id="66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7" id="67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8" id="68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9" id="69"/>
          <p:cNvGrpSpPr/>
          <p:nvPr/>
        </p:nvGrpSpPr>
        <p:grpSpPr>
          <a:xfrm rot="5400000">
            <a:off x="-2397522" y="4542063"/>
            <a:ext cx="6857192" cy="1221865"/>
            <a:chOff x="0" y="0"/>
            <a:chExt cx="512603" cy="91339"/>
          </a:xfrm>
        </p:grpSpPr>
        <p:sp>
          <p:nvSpPr>
            <p:cNvPr name="Freeform 70" id="70"/>
            <p:cNvSpPr/>
            <p:nvPr/>
          </p:nvSpPr>
          <p:spPr>
            <a:xfrm flipH="false" flipV="false" rot="0">
              <a:off x="0" y="0"/>
              <a:ext cx="512603" cy="91339"/>
            </a:xfrm>
            <a:custGeom>
              <a:avLst/>
              <a:gdLst/>
              <a:ahLst/>
              <a:cxnLst/>
              <a:rect r="r" b="b" t="t" l="l"/>
              <a:pathLst>
                <a:path h="91339" w="512603">
                  <a:moveTo>
                    <a:pt x="45670" y="0"/>
                  </a:moveTo>
                  <a:lnTo>
                    <a:pt x="466933" y="0"/>
                  </a:lnTo>
                  <a:cubicBezTo>
                    <a:pt x="492156" y="0"/>
                    <a:pt x="512603" y="20447"/>
                    <a:pt x="512603" y="45670"/>
                  </a:cubicBezTo>
                  <a:lnTo>
                    <a:pt x="512603" y="45670"/>
                  </a:lnTo>
                  <a:cubicBezTo>
                    <a:pt x="512603" y="57782"/>
                    <a:pt x="507791" y="69398"/>
                    <a:pt x="499226" y="77963"/>
                  </a:cubicBezTo>
                  <a:cubicBezTo>
                    <a:pt x="490662" y="86528"/>
                    <a:pt x="479045" y="91339"/>
                    <a:pt x="466933" y="91339"/>
                  </a:cubicBezTo>
                  <a:lnTo>
                    <a:pt x="45670" y="91339"/>
                  </a:lnTo>
                  <a:cubicBezTo>
                    <a:pt x="20447" y="91339"/>
                    <a:pt x="0" y="70892"/>
                    <a:pt x="0" y="45670"/>
                  </a:cubicBezTo>
                  <a:lnTo>
                    <a:pt x="0" y="45670"/>
                  </a:lnTo>
                  <a:cubicBezTo>
                    <a:pt x="0" y="20447"/>
                    <a:pt x="20447" y="0"/>
                    <a:pt x="45670" y="0"/>
                  </a:cubicBezTo>
                  <a:close/>
                </a:path>
              </a:pathLst>
            </a:custGeom>
            <a:solidFill>
              <a:srgbClr val="F0E7D7"/>
            </a:solidFill>
          </p:spPr>
        </p:sp>
        <p:sp>
          <p:nvSpPr>
            <p:cNvPr name="TextBox 71" id="71"/>
            <p:cNvSpPr txBox="true"/>
            <p:nvPr/>
          </p:nvSpPr>
          <p:spPr>
            <a:xfrm>
              <a:off x="0" y="-66675"/>
              <a:ext cx="512603" cy="158014"/>
            </a:xfrm>
            <a:prstGeom prst="rect">
              <a:avLst/>
            </a:prstGeom>
          </p:spPr>
          <p:txBody>
            <a:bodyPr anchor="ctr" rtlCol="false" tIns="178979" lIns="178979" bIns="178979" rIns="178979"/>
            <a:lstStyle/>
            <a:p>
              <a:pPr algn="ctr">
                <a:lnSpc>
                  <a:spcPts val="3228"/>
                </a:lnSpc>
              </a:pPr>
            </a:p>
          </p:txBody>
        </p:sp>
      </p:grpSp>
      <p:sp>
        <p:nvSpPr>
          <p:cNvPr name="TextBox 72" id="72"/>
          <p:cNvSpPr txBox="true"/>
          <p:nvPr/>
        </p:nvSpPr>
        <p:spPr>
          <a:xfrm rot="-5400000">
            <a:off x="-2751158" y="4725194"/>
            <a:ext cx="7265390" cy="903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412"/>
              </a:lnSpc>
            </a:pPr>
            <a:r>
              <a:rPr lang="en-US" b="true" sz="5294" spc="2054">
                <a:solidFill>
                  <a:srgbClr val="000000"/>
                </a:solidFill>
                <a:latin typeface="Cardo Bold"/>
                <a:ea typeface="Cardo Bold"/>
                <a:cs typeface="Cardo Bold"/>
                <a:sym typeface="Cardo Bold"/>
              </a:rPr>
              <a:t>İKINCI 6 AY</a:t>
            </a:r>
          </a:p>
        </p:txBody>
      </p:sp>
      <p:sp>
        <p:nvSpPr>
          <p:cNvPr name="TextBox 73" id="73"/>
          <p:cNvSpPr txBox="true"/>
          <p:nvPr/>
        </p:nvSpPr>
        <p:spPr>
          <a:xfrm rot="0">
            <a:off x="3642362" y="6771708"/>
            <a:ext cx="3189064" cy="382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b="true" sz="2200" spc="-66">
                <a:solidFill>
                  <a:srgbClr val="315B5D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3 Oktyabr 2026</a:t>
            </a:r>
          </a:p>
        </p:txBody>
      </p:sp>
      <p:sp>
        <p:nvSpPr>
          <p:cNvPr name="TextBox 74" id="74"/>
          <p:cNvSpPr txBox="true"/>
          <p:nvPr/>
        </p:nvSpPr>
        <p:spPr>
          <a:xfrm rot="0">
            <a:off x="3295111" y="7106350"/>
            <a:ext cx="3787346" cy="314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28"/>
              </a:lnSpc>
            </a:pPr>
            <a:r>
              <a:rPr lang="en-US" sz="17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İCLAS-NAXÇIVAN</a:t>
            </a:r>
          </a:p>
        </p:txBody>
      </p:sp>
      <p:sp>
        <p:nvSpPr>
          <p:cNvPr name="TextBox 75" id="75"/>
          <p:cNvSpPr txBox="true"/>
          <p:nvPr/>
        </p:nvSpPr>
        <p:spPr>
          <a:xfrm rot="0">
            <a:off x="3295111" y="8021155"/>
            <a:ext cx="378734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İNVAZIV KARIDOLOGIYA KONQRESI </a:t>
            </a:r>
          </a:p>
        </p:txBody>
      </p:sp>
      <p:sp>
        <p:nvSpPr>
          <p:cNvPr name="TextBox 76" id="76"/>
          <p:cNvSpPr txBox="true"/>
          <p:nvPr/>
        </p:nvSpPr>
        <p:spPr>
          <a:xfrm rot="0">
            <a:off x="3295111" y="7600787"/>
            <a:ext cx="3787346" cy="4578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b="true" sz="2600" spc="-78">
                <a:solidFill>
                  <a:srgbClr val="CE3638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17 Oktyabr 2026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6228074" cy="10287000"/>
            <a:chOff x="0" y="0"/>
            <a:chExt cx="8304098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60000"/>
            </a:blip>
            <a:srcRect l="4633" t="0" r="4633" b="0"/>
            <a:stretch>
              <a:fillRect/>
            </a:stretch>
          </p:blipFill>
          <p:spPr>
            <a:xfrm flipH="false" flipV="false">
              <a:off x="0" y="0"/>
              <a:ext cx="8304098" cy="13716000"/>
            </a:xfrm>
            <a:prstGeom prst="rect">
              <a:avLst/>
            </a:prstGeom>
          </p:spPr>
        </p:pic>
      </p:grpSp>
      <p:sp>
        <p:nvSpPr>
          <p:cNvPr name="AutoShape 4" id="4"/>
          <p:cNvSpPr/>
          <p:nvPr/>
        </p:nvSpPr>
        <p:spPr>
          <a:xfrm>
            <a:off x="7277327" y="6530172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" id="5"/>
          <p:cNvSpPr txBox="true"/>
          <p:nvPr/>
        </p:nvSpPr>
        <p:spPr>
          <a:xfrm rot="0">
            <a:off x="7232361" y="1497218"/>
            <a:ext cx="11055639" cy="1749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Azərbaycan Kardiologiy</a:t>
            </a: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</a:t>
            </a: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 Cəmiyyəti 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– bu gün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16096" y="9220200"/>
            <a:ext cx="9981973" cy="115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202" spc="182">
                <a:solidFill>
                  <a:srgbClr val="323232"/>
                </a:solidFill>
                <a:latin typeface="Cardo Bold"/>
                <a:ea typeface="Cardo Bold"/>
                <a:cs typeface="Cardo Bold"/>
                <a:sym typeface="Cardo Bold"/>
              </a:rPr>
              <a:t>AKC ILDƏ BIR DƏFƏ KEÇIRILƏN TƏDBIR DEYIL, ILBOYU FASILƏSIZ FƏALIYYƏT GÖSTƏRƏN PEŞƏKAR PLATFORMADIR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918546" y="4599268"/>
            <a:ext cx="294452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800+ KARDIOLOQ ÖLKƏ ÜZRƏ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18546" y="7163584"/>
            <a:ext cx="2944526" cy="162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VƏ BEYNƏLXALQ ƏMƏKDAŞLIQLAR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4553543" y="4599268"/>
            <a:ext cx="2944526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AKADEMIK + KLINIK + GƏNC HƏKIMLƏR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4553543" y="7163584"/>
            <a:ext cx="2944526" cy="2032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ESC-YƏ INTEQRASIYA OLUNMUŞ CƏMIYYƏT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8159531" y="481593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53" t="0" r="-66259" b="-106696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96646" y="481593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53" t="0" r="-66259" b="-106696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59531" y="763983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53" t="0" r="-66259" b="-10669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796646" y="747605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84C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873541" y="312233"/>
            <a:ext cx="2540917" cy="1795541"/>
          </a:xfrm>
          <a:custGeom>
            <a:avLst/>
            <a:gdLst/>
            <a:ahLst/>
            <a:cxnLst/>
            <a:rect r="r" b="b" t="t" l="l"/>
            <a:pathLst>
              <a:path h="1795541" w="2540917">
                <a:moveTo>
                  <a:pt x="0" y="0"/>
                </a:moveTo>
                <a:lnTo>
                  <a:pt x="2540918" y="0"/>
                </a:lnTo>
                <a:lnTo>
                  <a:pt x="2540918" y="1795542"/>
                </a:lnTo>
                <a:lnTo>
                  <a:pt x="0" y="17955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367607" y="3238358"/>
            <a:ext cx="11552786" cy="1591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067"/>
              </a:lnSpc>
              <a:spcBef>
                <a:spcPct val="0"/>
              </a:spcBef>
            </a:pPr>
            <a:r>
              <a:rPr lang="en-US" sz="9333" spc="914">
                <a:solidFill>
                  <a:srgbClr val="E09160"/>
                </a:solidFill>
                <a:latin typeface="TAN Aegean"/>
                <a:ea typeface="TAN Aegean"/>
                <a:cs typeface="TAN Aegean"/>
                <a:sym typeface="TAN Aegean"/>
              </a:rPr>
              <a:t>TEAM WORK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4725305"/>
            <a:ext cx="18288000" cy="3288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86"/>
              </a:lnSpc>
            </a:pPr>
            <a:r>
              <a:rPr lang="en-US" sz="6276">
                <a:solidFill>
                  <a:srgbClr val="F0E7D7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Coming Together is a Beginning</a:t>
            </a:r>
          </a:p>
          <a:p>
            <a:pPr algn="ctr">
              <a:lnSpc>
                <a:spcPts val="8786"/>
              </a:lnSpc>
            </a:pPr>
            <a:r>
              <a:rPr lang="en-US" sz="6276">
                <a:solidFill>
                  <a:srgbClr val="F0E7D7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Keeping Together is Progress</a:t>
            </a:r>
          </a:p>
          <a:p>
            <a:pPr algn="ctr">
              <a:lnSpc>
                <a:spcPts val="8786"/>
              </a:lnSpc>
            </a:pPr>
            <a:r>
              <a:rPr lang="en-US" sz="6276">
                <a:solidFill>
                  <a:srgbClr val="F0E7D7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Working Together is Success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9639300"/>
            <a:ext cx="18288000" cy="34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00"/>
              </a:lnSpc>
              <a:spcBef>
                <a:spcPct val="0"/>
              </a:spcBef>
            </a:pPr>
            <a:r>
              <a:rPr lang="en-US" sz="2000" spc="-80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08.01.2026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0" y="9220200"/>
            <a:ext cx="18288000" cy="37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202" spc="-158">
                <a:solidFill>
                  <a:srgbClr val="F0E7D7"/>
                </a:solidFill>
                <a:latin typeface="Cardo Bold"/>
                <a:ea typeface="Cardo Bold"/>
                <a:cs typeface="Cardo Bold"/>
                <a:sym typeface="Cardo Bold"/>
              </a:rPr>
              <a:t>YASMİN RUSTAMOVA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1974" y="4734595"/>
            <a:ext cx="1931746" cy="1776931"/>
          </a:xfrm>
          <a:custGeom>
            <a:avLst/>
            <a:gdLst/>
            <a:ahLst/>
            <a:cxnLst/>
            <a:rect r="r" b="b" t="t" l="l"/>
            <a:pathLst>
              <a:path h="1776931" w="1931746">
                <a:moveTo>
                  <a:pt x="0" y="0"/>
                </a:moveTo>
                <a:lnTo>
                  <a:pt x="1931746" y="0"/>
                </a:lnTo>
                <a:lnTo>
                  <a:pt x="1931746" y="1776932"/>
                </a:lnTo>
                <a:lnTo>
                  <a:pt x="0" y="1776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240" t="0" r="-15738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87422">
            <a:off x="2094853" y="4426469"/>
            <a:ext cx="13656033" cy="3499359"/>
          </a:xfrm>
          <a:custGeom>
            <a:avLst/>
            <a:gdLst/>
            <a:ahLst/>
            <a:cxnLst/>
            <a:rect r="r" b="b" t="t" l="l"/>
            <a:pathLst>
              <a:path h="3499359" w="13656033">
                <a:moveTo>
                  <a:pt x="0" y="0"/>
                </a:moveTo>
                <a:lnTo>
                  <a:pt x="13656034" y="0"/>
                </a:lnTo>
                <a:lnTo>
                  <a:pt x="13656034" y="3499359"/>
                </a:lnTo>
                <a:lnTo>
                  <a:pt x="0" y="34993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296657" y="8639468"/>
            <a:ext cx="1661655" cy="1661655"/>
          </a:xfrm>
          <a:custGeom>
            <a:avLst/>
            <a:gdLst/>
            <a:ahLst/>
            <a:cxnLst/>
            <a:rect r="r" b="b" t="t" l="l"/>
            <a:pathLst>
              <a:path h="1661655" w="1661655">
                <a:moveTo>
                  <a:pt x="0" y="0"/>
                </a:moveTo>
                <a:lnTo>
                  <a:pt x="1661655" y="0"/>
                </a:lnTo>
                <a:lnTo>
                  <a:pt x="1661655" y="1661655"/>
                </a:lnTo>
                <a:lnTo>
                  <a:pt x="0" y="1661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463870" y="3216274"/>
            <a:ext cx="1934997" cy="1927226"/>
          </a:xfrm>
          <a:custGeom>
            <a:avLst/>
            <a:gdLst/>
            <a:ahLst/>
            <a:cxnLst/>
            <a:rect r="r" b="b" t="t" l="l"/>
            <a:pathLst>
              <a:path h="1927226" w="1934997">
                <a:moveTo>
                  <a:pt x="0" y="0"/>
                </a:moveTo>
                <a:lnTo>
                  <a:pt x="1934997" y="0"/>
                </a:lnTo>
                <a:lnTo>
                  <a:pt x="1934997" y="1927226"/>
                </a:lnTo>
                <a:lnTo>
                  <a:pt x="0" y="19272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59558" y="7524881"/>
            <a:ext cx="1933150" cy="1945414"/>
          </a:xfrm>
          <a:custGeom>
            <a:avLst/>
            <a:gdLst/>
            <a:ahLst/>
            <a:cxnLst/>
            <a:rect r="r" b="b" t="t" l="l"/>
            <a:pathLst>
              <a:path h="1945414" w="1933150">
                <a:moveTo>
                  <a:pt x="0" y="0"/>
                </a:moveTo>
                <a:lnTo>
                  <a:pt x="1933150" y="0"/>
                </a:lnTo>
                <a:lnTo>
                  <a:pt x="1933150" y="1945414"/>
                </a:lnTo>
                <a:lnTo>
                  <a:pt x="0" y="1945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-2164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144000" y="1836900"/>
            <a:ext cx="1868243" cy="1864004"/>
          </a:xfrm>
          <a:custGeom>
            <a:avLst/>
            <a:gdLst/>
            <a:ahLst/>
            <a:cxnLst/>
            <a:rect r="r" b="b" t="t" l="l"/>
            <a:pathLst>
              <a:path h="1864004" w="1868243">
                <a:moveTo>
                  <a:pt x="0" y="0"/>
                </a:moveTo>
                <a:lnTo>
                  <a:pt x="1868243" y="0"/>
                </a:lnTo>
                <a:lnTo>
                  <a:pt x="1868243" y="1864003"/>
                </a:lnTo>
                <a:lnTo>
                  <a:pt x="0" y="18640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7593" t="0" r="-23664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59427" y="6399734"/>
            <a:ext cx="1654270" cy="1661655"/>
          </a:xfrm>
          <a:custGeom>
            <a:avLst/>
            <a:gdLst/>
            <a:ahLst/>
            <a:cxnLst/>
            <a:rect r="r" b="b" t="t" l="l"/>
            <a:pathLst>
              <a:path h="1661655" w="1654270">
                <a:moveTo>
                  <a:pt x="0" y="0"/>
                </a:moveTo>
                <a:lnTo>
                  <a:pt x="1654270" y="0"/>
                </a:lnTo>
                <a:lnTo>
                  <a:pt x="1654270" y="1661654"/>
                </a:lnTo>
                <a:lnTo>
                  <a:pt x="0" y="16616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39550" y="726514"/>
            <a:ext cx="2037408" cy="1529582"/>
          </a:xfrm>
          <a:custGeom>
            <a:avLst/>
            <a:gdLst/>
            <a:ahLst/>
            <a:cxnLst/>
            <a:rect r="r" b="b" t="t" l="l"/>
            <a:pathLst>
              <a:path h="1529582" w="2037408">
                <a:moveTo>
                  <a:pt x="0" y="0"/>
                </a:moveTo>
                <a:lnTo>
                  <a:pt x="2037409" y="0"/>
                </a:lnTo>
                <a:lnTo>
                  <a:pt x="2037409" y="1529582"/>
                </a:lnTo>
                <a:lnTo>
                  <a:pt x="0" y="15295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7812" t="0" r="-1178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94245" y="-44687"/>
            <a:ext cx="3585589" cy="3260961"/>
          </a:xfrm>
          <a:custGeom>
            <a:avLst/>
            <a:gdLst/>
            <a:ahLst/>
            <a:cxnLst/>
            <a:rect r="r" b="b" t="t" l="l"/>
            <a:pathLst>
              <a:path h="3260961" w="3585589">
                <a:moveTo>
                  <a:pt x="0" y="0"/>
                </a:moveTo>
                <a:lnTo>
                  <a:pt x="3585589" y="0"/>
                </a:lnTo>
                <a:lnTo>
                  <a:pt x="3585589" y="3260961"/>
                </a:lnTo>
                <a:lnTo>
                  <a:pt x="0" y="32609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-2870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854102" y="482213"/>
            <a:ext cx="7384775" cy="11924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73"/>
              </a:lnSpc>
              <a:spcBef>
                <a:spcPct val="0"/>
              </a:spcBef>
            </a:pPr>
            <a:r>
              <a:rPr lang="en-US" sz="7052" spc="691">
                <a:solidFill>
                  <a:srgbClr val="000000"/>
                </a:solidFill>
                <a:latin typeface="TAN Aegean"/>
                <a:ea typeface="TAN Aegean"/>
                <a:cs typeface="TAN Aegean"/>
                <a:sym typeface="TAN Aegean"/>
              </a:rPr>
              <a:t>İNKIŞAF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67847" y="7952554"/>
            <a:ext cx="1446994" cy="37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83"/>
              </a:lnSpc>
              <a:spcBef>
                <a:spcPct val="0"/>
              </a:spcBef>
            </a:pPr>
            <a:r>
              <a:rPr lang="en-US" b="true" sz="2202" spc="-158">
                <a:solidFill>
                  <a:srgbClr val="F0E7D7"/>
                </a:solidFill>
                <a:latin typeface="Cardo Bold"/>
                <a:ea typeface="Cardo Bold"/>
                <a:cs typeface="Cardo Bold"/>
                <a:sym typeface="Cardo Bold"/>
              </a:rPr>
              <a:t>2009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654816" y="6005492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2018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534729" y="5202752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2020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555489" y="4613277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2022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437688" y="3777437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2024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678277" y="6566771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2016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765509" y="7414399"/>
            <a:ext cx="560070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F0E7D7"/>
                </a:solidFill>
                <a:latin typeface="Cardo"/>
                <a:ea typeface="Cardo"/>
                <a:cs typeface="Cardo"/>
                <a:sym typeface="Cardo"/>
              </a:rPr>
              <a:t>2014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350931" y="5672508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Niyə bu görüş vacibdir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89700" y="8952991"/>
            <a:ext cx="13108600" cy="101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6"/>
              </a:lnSpc>
              <a:spcBef>
                <a:spcPct val="0"/>
              </a:spcBef>
            </a:pPr>
            <a:r>
              <a:rPr lang="en-US" b="true" sz="2897" spc="240">
                <a:solidFill>
                  <a:srgbClr val="323232"/>
                </a:solidFill>
                <a:latin typeface="Cardo Bold"/>
                <a:ea typeface="Cardo Bold"/>
                <a:cs typeface="Cardo Bold"/>
                <a:sym typeface="Cardo Bold"/>
              </a:rPr>
              <a:t>BIZ ARTIQ YALNIZ MÜALICƏ DEYIL, EKOSISTEM QURMALIYIQ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992150" y="3741604"/>
            <a:ext cx="2944526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SƏHIYYƏDƏ DƏYIŞƏN REALLIQ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3992150" y="6305920"/>
            <a:ext cx="294452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ARTAN KARDIO-METABOLIK YÜK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627148" y="3741604"/>
            <a:ext cx="5856428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KARDIOLOGIYA = XRONIKI XƏSTƏLIKLƏR + UZUNMÜDDƏTLI MÜALICƏ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9627148" y="6305920"/>
            <a:ext cx="6071152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HƏKIM TƏHSILI VƏ PASIYENT MAARIFLƏNDIRILMƏSI — AÇAR ROL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72791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3343891" y="3958138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975126" y="3958138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343891" y="657738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934171" y="657738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83216" y="1224392"/>
            <a:ext cx="8368654" cy="8033908"/>
          </a:xfrm>
          <a:custGeom>
            <a:avLst/>
            <a:gdLst/>
            <a:ahLst/>
            <a:cxnLst/>
            <a:rect r="r" b="b" t="t" l="l"/>
            <a:pathLst>
              <a:path h="8033908" w="8368654">
                <a:moveTo>
                  <a:pt x="0" y="0"/>
                </a:moveTo>
                <a:lnTo>
                  <a:pt x="8368654" y="0"/>
                </a:lnTo>
                <a:lnTo>
                  <a:pt x="8368654" y="8033908"/>
                </a:lnTo>
                <a:lnTo>
                  <a:pt x="0" y="80339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71459" y="464548"/>
            <a:ext cx="1392167" cy="1995938"/>
          </a:xfrm>
          <a:custGeom>
            <a:avLst/>
            <a:gdLst/>
            <a:ahLst/>
            <a:cxnLst/>
            <a:rect r="r" b="b" t="t" l="l"/>
            <a:pathLst>
              <a:path h="1995938" w="1392167">
                <a:moveTo>
                  <a:pt x="0" y="0"/>
                </a:moveTo>
                <a:lnTo>
                  <a:pt x="1392167" y="0"/>
                </a:lnTo>
                <a:lnTo>
                  <a:pt x="1392167" y="1995938"/>
                </a:lnTo>
                <a:lnTo>
                  <a:pt x="0" y="19959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818568" y="7194854"/>
            <a:ext cx="1570833" cy="1140872"/>
          </a:xfrm>
          <a:custGeom>
            <a:avLst/>
            <a:gdLst/>
            <a:ahLst/>
            <a:cxnLst/>
            <a:rect r="r" b="b" t="t" l="l"/>
            <a:pathLst>
              <a:path h="1140872" w="1570833">
                <a:moveTo>
                  <a:pt x="0" y="0"/>
                </a:moveTo>
                <a:lnTo>
                  <a:pt x="1570833" y="0"/>
                </a:lnTo>
                <a:lnTo>
                  <a:pt x="1570833" y="1140871"/>
                </a:lnTo>
                <a:lnTo>
                  <a:pt x="0" y="11408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7739" t="0" r="-54700" b="-10669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32408" y="7194854"/>
            <a:ext cx="967491" cy="1005898"/>
          </a:xfrm>
          <a:custGeom>
            <a:avLst/>
            <a:gdLst/>
            <a:ahLst/>
            <a:cxnLst/>
            <a:rect r="r" b="b" t="t" l="l"/>
            <a:pathLst>
              <a:path h="1005898" w="967491">
                <a:moveTo>
                  <a:pt x="0" y="0"/>
                </a:moveTo>
                <a:lnTo>
                  <a:pt x="967491" y="0"/>
                </a:lnTo>
                <a:lnTo>
                  <a:pt x="967491" y="1005897"/>
                </a:lnTo>
                <a:lnTo>
                  <a:pt x="0" y="10058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191479" y="7895078"/>
            <a:ext cx="828878" cy="1013918"/>
          </a:xfrm>
          <a:custGeom>
            <a:avLst/>
            <a:gdLst/>
            <a:ahLst/>
            <a:cxnLst/>
            <a:rect r="r" b="b" t="t" l="l"/>
            <a:pathLst>
              <a:path h="1013918" w="828878">
                <a:moveTo>
                  <a:pt x="0" y="0"/>
                </a:moveTo>
                <a:lnTo>
                  <a:pt x="828878" y="0"/>
                </a:lnTo>
                <a:lnTo>
                  <a:pt x="828878" y="1013918"/>
                </a:lnTo>
                <a:lnTo>
                  <a:pt x="0" y="101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517929" y="380544"/>
            <a:ext cx="2381478" cy="2381478"/>
          </a:xfrm>
          <a:custGeom>
            <a:avLst/>
            <a:gdLst/>
            <a:ahLst/>
            <a:cxnLst/>
            <a:rect r="r" b="b" t="t" l="l"/>
            <a:pathLst>
              <a:path h="2381478" w="2381478">
                <a:moveTo>
                  <a:pt x="0" y="0"/>
                </a:moveTo>
                <a:lnTo>
                  <a:pt x="2381478" y="0"/>
                </a:lnTo>
                <a:lnTo>
                  <a:pt x="2381478" y="2381478"/>
                </a:lnTo>
                <a:lnTo>
                  <a:pt x="0" y="2381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517929" y="2762022"/>
            <a:ext cx="2381478" cy="2381478"/>
          </a:xfrm>
          <a:custGeom>
            <a:avLst/>
            <a:gdLst/>
            <a:ahLst/>
            <a:cxnLst/>
            <a:rect r="r" b="b" t="t" l="l"/>
            <a:pathLst>
              <a:path h="2381478" w="2381478">
                <a:moveTo>
                  <a:pt x="0" y="0"/>
                </a:moveTo>
                <a:lnTo>
                  <a:pt x="2381478" y="0"/>
                </a:lnTo>
                <a:lnTo>
                  <a:pt x="2381478" y="2381478"/>
                </a:lnTo>
                <a:lnTo>
                  <a:pt x="0" y="2381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517929" y="5143500"/>
            <a:ext cx="2381478" cy="2381478"/>
          </a:xfrm>
          <a:custGeom>
            <a:avLst/>
            <a:gdLst/>
            <a:ahLst/>
            <a:cxnLst/>
            <a:rect r="r" b="b" t="t" l="l"/>
            <a:pathLst>
              <a:path h="2381478" w="2381478">
                <a:moveTo>
                  <a:pt x="0" y="0"/>
                </a:moveTo>
                <a:lnTo>
                  <a:pt x="2381478" y="0"/>
                </a:lnTo>
                <a:lnTo>
                  <a:pt x="2381478" y="2381478"/>
                </a:lnTo>
                <a:lnTo>
                  <a:pt x="0" y="2381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17929" y="7524978"/>
            <a:ext cx="2381478" cy="2381478"/>
          </a:xfrm>
          <a:custGeom>
            <a:avLst/>
            <a:gdLst/>
            <a:ahLst/>
            <a:cxnLst/>
            <a:rect r="r" b="b" t="t" l="l"/>
            <a:pathLst>
              <a:path h="2381478" w="2381478">
                <a:moveTo>
                  <a:pt x="0" y="0"/>
                </a:moveTo>
                <a:lnTo>
                  <a:pt x="2381478" y="0"/>
                </a:lnTo>
                <a:lnTo>
                  <a:pt x="2381478" y="2381478"/>
                </a:lnTo>
                <a:lnTo>
                  <a:pt x="0" y="23814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6266018" y="2500970"/>
            <a:ext cx="3203050" cy="60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-105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HƏKİM</a:t>
            </a:r>
          </a:p>
        </p:txBody>
      </p:sp>
      <p:sp>
        <p:nvSpPr>
          <p:cNvPr name="TextBox 12" id="12"/>
          <p:cNvSpPr txBox="true"/>
          <p:nvPr/>
        </p:nvSpPr>
        <p:spPr>
          <a:xfrm rot="2579286">
            <a:off x="3436597" y="7024023"/>
            <a:ext cx="4370221" cy="60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-105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FARMKOMPANİYA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469068" y="6588431"/>
            <a:ext cx="2269832" cy="606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-105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AKC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266018" y="5165146"/>
            <a:ext cx="3203050" cy="1225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 spc="-105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Pasient mərkəzli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484531" y="8905989"/>
            <a:ext cx="2414876" cy="704622"/>
            <a:chOff x="0" y="0"/>
            <a:chExt cx="3219835" cy="939496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154479" y="0"/>
              <a:ext cx="2955407" cy="939496"/>
              <a:chOff x="0" y="0"/>
              <a:chExt cx="583784" cy="185579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583784" cy="185580"/>
              </a:xfrm>
              <a:custGeom>
                <a:avLst/>
                <a:gdLst/>
                <a:ahLst/>
                <a:cxnLst/>
                <a:rect r="r" b="b" t="t" l="l"/>
                <a:pathLst>
                  <a:path h="185580" w="583784">
                    <a:moveTo>
                      <a:pt x="92790" y="0"/>
                    </a:moveTo>
                    <a:lnTo>
                      <a:pt x="490994" y="0"/>
                    </a:lnTo>
                    <a:cubicBezTo>
                      <a:pt x="515604" y="0"/>
                      <a:pt x="539205" y="9776"/>
                      <a:pt x="556607" y="27177"/>
                    </a:cubicBezTo>
                    <a:cubicBezTo>
                      <a:pt x="574008" y="44579"/>
                      <a:pt x="583784" y="68180"/>
                      <a:pt x="583784" y="92790"/>
                    </a:cubicBezTo>
                    <a:lnTo>
                      <a:pt x="583784" y="92790"/>
                    </a:lnTo>
                    <a:cubicBezTo>
                      <a:pt x="583784" y="144036"/>
                      <a:pt x="542241" y="185580"/>
                      <a:pt x="490994" y="185580"/>
                    </a:cubicBezTo>
                    <a:lnTo>
                      <a:pt x="92790" y="185580"/>
                    </a:lnTo>
                    <a:cubicBezTo>
                      <a:pt x="41543" y="185580"/>
                      <a:pt x="0" y="144036"/>
                      <a:pt x="0" y="92790"/>
                    </a:cubicBezTo>
                    <a:lnTo>
                      <a:pt x="0" y="92790"/>
                    </a:lnTo>
                    <a:cubicBezTo>
                      <a:pt x="0" y="41543"/>
                      <a:pt x="41543" y="0"/>
                      <a:pt x="92790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66675"/>
                <a:ext cx="583784" cy="25225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0" y="87209"/>
              <a:ext cx="3219835" cy="7583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83"/>
                </a:lnSpc>
              </a:pPr>
              <a:r>
                <a:rPr lang="en-US" b="true" sz="1702" spc="-122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383"/>
                </a:lnSpc>
                <a:spcBef>
                  <a:spcPct val="0"/>
                </a:spcBef>
              </a:pPr>
              <a:r>
                <a:rPr lang="en-US" b="true" sz="1702" spc="-122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15750386" y="476401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5" y="0"/>
                </a:lnTo>
                <a:lnTo>
                  <a:pt x="1916565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162699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1148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97324" y="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497324" y="41148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97324" y="82296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26326" y="9440510"/>
            <a:ext cx="2062148" cy="617784"/>
            <a:chOff x="0" y="0"/>
            <a:chExt cx="2749530" cy="823712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3" id="13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1028700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5" y="0"/>
                </a:lnTo>
                <a:lnTo>
                  <a:pt x="1916565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596441" y="280709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5" y="0"/>
                </a:lnTo>
                <a:lnTo>
                  <a:pt x="1916565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4214783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223479" y="0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44734" y="713398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2026 üçün prioritet istiqamətlər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69919" y="2956198"/>
            <a:ext cx="294452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AKC STRATEJI XƏTTI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669919" y="4889920"/>
            <a:ext cx="2944526" cy="12133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KARDIO-METABOLIK SINDROM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04916" y="2956198"/>
            <a:ext cx="5856428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ÜRƏK ÇATIŞMAZLIĞI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04916" y="5010120"/>
            <a:ext cx="6071152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WOMEN IN CARDIOLOGY / WOMEN’S HEART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223479" y="206214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25852" y="4124295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225852" y="6186443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25852" y="825336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223479" y="9371279"/>
            <a:ext cx="2062148" cy="617784"/>
            <a:chOff x="0" y="0"/>
            <a:chExt cx="2749530" cy="82371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028700" y="6148761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2669919" y="6823898"/>
            <a:ext cx="3756039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DAVAMLI TIBBI TƏHSIL (CME)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304916" y="6754636"/>
            <a:ext cx="60711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REGISTRLƏR VƏ REAL-WORLD DATA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254427" y="56713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953838" y="302287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7652895" y="302287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953838" y="514350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953838" y="698509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8" y="0"/>
                </a:lnTo>
                <a:lnTo>
                  <a:pt x="419658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652895" y="5076795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7652895" y="682131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2350931" y="4296635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-2374" y="-23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374" y="205977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4121921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0" y="6184069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8250994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-2374" y="9368906"/>
            <a:ext cx="2062148" cy="617784"/>
            <a:chOff x="0" y="0"/>
            <a:chExt cx="2749530" cy="823712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5185" y="435561"/>
            <a:ext cx="3866966" cy="3741289"/>
          </a:xfrm>
          <a:custGeom>
            <a:avLst/>
            <a:gdLst/>
            <a:ahLst/>
            <a:cxnLst/>
            <a:rect r="r" b="b" t="t" l="l"/>
            <a:pathLst>
              <a:path h="3741289" w="3866966">
                <a:moveTo>
                  <a:pt x="0" y="0"/>
                </a:moveTo>
                <a:lnTo>
                  <a:pt x="3866965" y="0"/>
                </a:lnTo>
                <a:lnTo>
                  <a:pt x="3866965" y="3741289"/>
                </a:lnTo>
                <a:lnTo>
                  <a:pt x="0" y="374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866966" y="711159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Təhsil proqramları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589700" y="8952991"/>
            <a:ext cx="13108600" cy="497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6"/>
              </a:lnSpc>
              <a:spcBef>
                <a:spcPct val="0"/>
              </a:spcBef>
            </a:pPr>
            <a:r>
              <a:rPr lang="en-US" b="true" sz="2897" spc="240">
                <a:solidFill>
                  <a:srgbClr val="323232"/>
                </a:solidFill>
                <a:latin typeface="Cardo Bold"/>
                <a:ea typeface="Cardo Bold"/>
                <a:cs typeface="Cardo Bold"/>
                <a:sym typeface="Cardo Bold"/>
              </a:rPr>
              <a:t>«TƏHSIL SPONSORLUQ DEYIL — INVESTISIYADIR.»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992150" y="2868209"/>
            <a:ext cx="2944526" cy="16229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HƏKIM ÜÇÜN DƏYƏR YARADAN LAYIHƏLƏR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3992150" y="5057329"/>
            <a:ext cx="3278678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REGIONAL SEMINARLAR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627148" y="2868209"/>
            <a:ext cx="7632152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STRUKTURLAŞDIRILMIŞ KURSLAR (BASIC → ADVANCED)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627148" y="5081010"/>
            <a:ext cx="60711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CASE-BASED MÜZAKIRƏLƏR</a:t>
            </a:r>
          </a:p>
        </p:txBody>
      </p:sp>
      <p:sp>
        <p:nvSpPr>
          <p:cNvPr name="AutoShape 20" id="20"/>
          <p:cNvSpPr/>
          <p:nvPr/>
        </p:nvSpPr>
        <p:spPr>
          <a:xfrm>
            <a:off x="2350931" y="6188831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3992150" y="6949525"/>
            <a:ext cx="673954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28"/>
              </a:lnSpc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GƏNC KARDIOLOQLAR ÜÇÜN MENTORLUQ</a:t>
            </a:r>
          </a:p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70417" y="4300944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447307" y="3098667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47307" y="507895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3447307" y="697464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975126" y="292706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975126" y="512400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7D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4214783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6223479" y="0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44734" y="713398"/>
            <a:ext cx="11055639" cy="863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b="true" sz="5000" spc="-150">
                <a:solidFill>
                  <a:srgbClr val="323232"/>
                </a:solidFill>
                <a:latin typeface="Object Sans Bold"/>
                <a:ea typeface="Object Sans Bold"/>
                <a:cs typeface="Object Sans Bold"/>
                <a:sym typeface="Object Sans Bold"/>
              </a:rPr>
              <a:t>Registrlər və real data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69919" y="2956198"/>
            <a:ext cx="4018588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MILLI SƏVIYYƏDƏ KLINIK MƏLUMAT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69919" y="4889920"/>
            <a:ext cx="2944526" cy="803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ÜRƏK ÇATIŞMAZLIĞI REGISTRI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304916" y="3160986"/>
            <a:ext cx="5856428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LIPID REGISTRI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304916" y="4779992"/>
            <a:ext cx="607115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QADINLARDA ÜİX VƏ RISK FAKTORLARI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223479" y="206214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7" y="0"/>
                </a:lnTo>
                <a:lnTo>
                  <a:pt x="2062147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225852" y="4124295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8"/>
                </a:lnTo>
                <a:lnTo>
                  <a:pt x="0" y="2062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225852" y="6186443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225852" y="8253368"/>
            <a:ext cx="2062148" cy="2062148"/>
          </a:xfrm>
          <a:custGeom>
            <a:avLst/>
            <a:gdLst/>
            <a:ahLst/>
            <a:cxnLst/>
            <a:rect r="r" b="b" t="t" l="l"/>
            <a:pathLst>
              <a:path h="2062148" w="2062148">
                <a:moveTo>
                  <a:pt x="0" y="0"/>
                </a:moveTo>
                <a:lnTo>
                  <a:pt x="2062148" y="0"/>
                </a:lnTo>
                <a:lnTo>
                  <a:pt x="2062148" y="2062147"/>
                </a:lnTo>
                <a:lnTo>
                  <a:pt x="0" y="20621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6223479" y="9371279"/>
            <a:ext cx="2062148" cy="617784"/>
            <a:chOff x="0" y="0"/>
            <a:chExt cx="2749530" cy="823712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77240" y="0"/>
              <a:ext cx="2595051" cy="823712"/>
              <a:chOff x="0" y="0"/>
              <a:chExt cx="512603" cy="16270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512603" cy="162709"/>
              </a:xfrm>
              <a:custGeom>
                <a:avLst/>
                <a:gdLst/>
                <a:ahLst/>
                <a:cxnLst/>
                <a:rect r="r" b="b" t="t" l="l"/>
                <a:pathLst>
                  <a:path h="162709" w="512603">
                    <a:moveTo>
                      <a:pt x="81354" y="0"/>
                    </a:moveTo>
                    <a:lnTo>
                      <a:pt x="431248" y="0"/>
                    </a:lnTo>
                    <a:cubicBezTo>
                      <a:pt x="476179" y="0"/>
                      <a:pt x="512603" y="36424"/>
                      <a:pt x="512603" y="81354"/>
                    </a:cubicBezTo>
                    <a:lnTo>
                      <a:pt x="512603" y="81354"/>
                    </a:lnTo>
                    <a:cubicBezTo>
                      <a:pt x="512603" y="126285"/>
                      <a:pt x="476179" y="162709"/>
                      <a:pt x="431248" y="162709"/>
                    </a:cubicBezTo>
                    <a:lnTo>
                      <a:pt x="81354" y="162709"/>
                    </a:lnTo>
                    <a:cubicBezTo>
                      <a:pt x="36424" y="162709"/>
                      <a:pt x="0" y="126285"/>
                      <a:pt x="0" y="81354"/>
                    </a:cubicBezTo>
                    <a:lnTo>
                      <a:pt x="0" y="81354"/>
                    </a:lnTo>
                    <a:cubicBezTo>
                      <a:pt x="0" y="36424"/>
                      <a:pt x="36424" y="0"/>
                      <a:pt x="81354" y="0"/>
                    </a:cubicBezTo>
                    <a:close/>
                  </a:path>
                </a:pathLst>
              </a:custGeom>
              <a:solidFill>
                <a:srgbClr val="F0E7D7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66675"/>
                <a:ext cx="512603" cy="2293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228"/>
                  </a:lnSpc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0" y="64347"/>
              <a:ext cx="2749530" cy="69840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103"/>
                </a:lnSpc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YASMİN RUSTAMOVA</a:t>
              </a:r>
            </a:p>
            <a:p>
              <a:pPr algn="ctr" marL="0" indent="0" lvl="0">
                <a:lnSpc>
                  <a:spcPts val="2103"/>
                </a:lnSpc>
                <a:spcBef>
                  <a:spcPct val="0"/>
                </a:spcBef>
              </a:pPr>
              <a:r>
                <a:rPr lang="en-US" b="true" sz="1502" spc="-108">
                  <a:solidFill>
                    <a:srgbClr val="000000"/>
                  </a:solidFill>
                  <a:latin typeface="Cardo Bold"/>
                  <a:ea typeface="Cardo Bold"/>
                  <a:cs typeface="Cardo Bold"/>
                  <a:sym typeface="Cardo Bold"/>
                </a:rPr>
                <a:t>08.01.2026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>
            <a:off x="1028700" y="6148761"/>
            <a:ext cx="9981973" cy="0"/>
          </a:xfrm>
          <a:prstGeom prst="line">
            <a:avLst/>
          </a:prstGeom>
          <a:ln cap="flat" w="9525">
            <a:solidFill>
              <a:srgbClr val="32323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2669919" y="7028686"/>
            <a:ext cx="8563212" cy="39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28"/>
              </a:lnSpc>
              <a:spcBef>
                <a:spcPct val="0"/>
              </a:spcBef>
            </a:pPr>
            <a:r>
              <a:rPr lang="en-US" sz="2152">
                <a:solidFill>
                  <a:srgbClr val="323232"/>
                </a:solidFill>
                <a:latin typeface="Cardo"/>
                <a:ea typeface="Cardo"/>
                <a:cs typeface="Cardo"/>
                <a:sym typeface="Cardo"/>
              </a:rPr>
              <a:t>YERLI KLINIK REALLIQ = DÜZGÜN STRATEGIYA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50631" y="8952991"/>
            <a:ext cx="15447669" cy="101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56"/>
              </a:lnSpc>
              <a:spcBef>
                <a:spcPct val="0"/>
              </a:spcBef>
            </a:pPr>
            <a:r>
              <a:rPr lang="en-US" b="true" sz="2897" spc="240">
                <a:solidFill>
                  <a:srgbClr val="323232"/>
                </a:solidFill>
                <a:latin typeface="Cardo Bold"/>
                <a:ea typeface="Cardo Bold"/>
                <a:cs typeface="Cardo Bold"/>
                <a:sym typeface="Cardo Bold"/>
              </a:rPr>
              <a:t>BU MƏLUMATLAR HƏM KLINIK, HƏM DƏ STRATEJI QƏRARLAR ÜÇÜN ƏSASDIR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254427" y="56713"/>
            <a:ext cx="1916565" cy="1495982"/>
          </a:xfrm>
          <a:custGeom>
            <a:avLst/>
            <a:gdLst/>
            <a:ahLst/>
            <a:cxnLst/>
            <a:rect r="r" b="b" t="t" l="l"/>
            <a:pathLst>
              <a:path h="1495982" w="1916565">
                <a:moveTo>
                  <a:pt x="0" y="0"/>
                </a:moveTo>
                <a:lnTo>
                  <a:pt x="1916566" y="0"/>
                </a:lnTo>
                <a:lnTo>
                  <a:pt x="1916566" y="1495982"/>
                </a:lnTo>
                <a:lnTo>
                  <a:pt x="0" y="149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125075" y="322766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125075" y="5143500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125075" y="7053733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7"/>
                </a:lnTo>
                <a:lnTo>
                  <a:pt x="0" y="3275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764636" y="3227661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7764636" y="4815934"/>
            <a:ext cx="419659" cy="327566"/>
          </a:xfrm>
          <a:custGeom>
            <a:avLst/>
            <a:gdLst/>
            <a:ahLst/>
            <a:cxnLst/>
            <a:rect r="r" b="b" t="t" l="l"/>
            <a:pathLst>
              <a:path h="327566" w="419659">
                <a:moveTo>
                  <a:pt x="0" y="0"/>
                </a:moveTo>
                <a:lnTo>
                  <a:pt x="419659" y="0"/>
                </a:lnTo>
                <a:lnTo>
                  <a:pt x="419659" y="327566"/>
                </a:lnTo>
                <a:lnTo>
                  <a:pt x="0" y="3275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53" t="0" r="-66259" b="-10669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DAG9zTuZOHo</dc:identifier>
  <dcterms:modified xsi:type="dcterms:W3CDTF">2011-08-01T06:04:30Z</dcterms:modified>
  <cp:revision>1</cp:revision>
  <dc:title>2026</dc:title>
</cp:coreProperties>
</file>